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Arimo" panose="020B0600070205080204" charset="0"/>
      <p:regular r:id="rId12"/>
    </p:embeddedFont>
    <p:embeddedFont>
      <p:font typeface="Outfit Extra Bold" panose="020B0600070205080204" charset="0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88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87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8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Psyshield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793790" y="3519197"/>
            <a:ext cx="29513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Play Smart. Stay Healthy</a:t>
            </a: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7009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Group Name: Innovation Design Team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89" y="4828373"/>
            <a:ext cx="7556421" cy="2866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Team Members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：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Sihan.Wu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Haoran.Sun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Bowen.Yu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Huayan.Sun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Jinxin.Chen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Yangguang.Xv</a:t>
            </a:r>
            <a:r>
              <a:rPr lang="en-US" altLang="zh-CN" dirty="0"/>
              <a:t> </a:t>
            </a:r>
          </a:p>
          <a:p>
            <a:pPr>
              <a:lnSpc>
                <a:spcPts val="2500"/>
              </a:lnSpc>
            </a:pPr>
            <a:r>
              <a:rPr lang="en-US" altLang="zh-CN" dirty="0" err="1"/>
              <a:t>Jiayu.Chen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1272"/>
            <a:ext cx="74284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altLang="zh-CN" sz="4000" b="1" i="1" dirty="0">
                <a:solidFill>
                  <a:schemeClr val="accent1">
                    <a:lumMod val="75000"/>
                  </a:schemeClr>
                </a:solidFill>
              </a:rPr>
              <a:t>Health Challenges Faced by Gamers</a:t>
            </a:r>
            <a:endParaRPr lang="en-US" sz="39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63EFBA6-585E-6D97-A356-1243854CBF6B}"/>
              </a:ext>
            </a:extLst>
          </p:cNvPr>
          <p:cNvSpPr/>
          <p:nvPr/>
        </p:nvSpPr>
        <p:spPr>
          <a:xfrm>
            <a:off x="793790" y="1750156"/>
            <a:ext cx="8977739" cy="508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CN" sz="2400" b="1" i="1" dirty="0"/>
              <a:t>Players often face significant physical and psychological strain </a:t>
            </a:r>
          </a:p>
          <a:p>
            <a:r>
              <a:rPr lang="en-US" altLang="zh-CN" sz="2400" b="1" i="1" dirty="0"/>
              <a:t>during long gaming sessions.</a:t>
            </a:r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Key Pain Points</a:t>
            </a:r>
          </a:p>
          <a:p>
            <a:r>
              <a:rPr lang="en-US" altLang="zh-CN" sz="2000" dirty="0"/>
              <a:t>   ·Prolonged gameplay can lead to elevated heart rate, tension, and fatigue</a:t>
            </a:r>
          </a:p>
          <a:p>
            <a:r>
              <a:rPr lang="en-US" altLang="zh-CN" sz="2000" dirty="0"/>
              <a:t>   ·Players tend to ignore warning signals sent by their bodies</a:t>
            </a:r>
          </a:p>
          <a:p>
            <a:r>
              <a:rPr lang="en-US" altLang="zh-CN" sz="2000" dirty="0"/>
              <a:t>   ·There is a lack of convenient, real-time, and non-intrusive health monitoring </a:t>
            </a:r>
          </a:p>
          <a:p>
            <a:r>
              <a:rPr lang="en-US" altLang="zh-CN" sz="2000" dirty="0"/>
              <a:t>   tools designed for gaming scenarios</a:t>
            </a:r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Why Does This Matter?</a:t>
            </a:r>
          </a:p>
          <a:p>
            <a:r>
              <a:rPr lang="en-US" altLang="zh-CN" sz="2000" dirty="0"/>
              <a:t>To safeguard players’ physical and mental well-being, we need a real-time </a:t>
            </a:r>
          </a:p>
          <a:p>
            <a:r>
              <a:rPr lang="en-US" altLang="zh-CN" sz="2000" dirty="0"/>
              <a:t>health monitoring solution that fits naturally into the gaming experience.</a:t>
            </a:r>
          </a:p>
          <a:p>
            <a:endParaRPr lang="en-US" altLang="zh-CN" sz="2000" dirty="0"/>
          </a:p>
          <a:p>
            <a:pPr>
              <a:lnSpc>
                <a:spcPts val="4850"/>
              </a:lnSpc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6437"/>
            <a:ext cx="56490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i="1" dirty="0" err="1">
                <a:solidFill>
                  <a:schemeClr val="accent1">
                    <a:lumMod val="75000"/>
                  </a:schemeClr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Psyshield：</a:t>
            </a:r>
            <a:r>
              <a:rPr lang="en-US" altLang="zh-CN" sz="4000" i="1" dirty="0" err="1">
                <a:solidFill>
                  <a:schemeClr val="accent1">
                    <a:lumMod val="75000"/>
                  </a:schemeClr>
                </a:solidFill>
              </a:rPr>
              <a:t>Intelligent</a:t>
            </a:r>
            <a:r>
              <a:rPr lang="en-US" altLang="zh-CN" sz="4000" i="1" dirty="0">
                <a:solidFill>
                  <a:schemeClr val="accent1">
                    <a:lumMod val="75000"/>
                  </a:schemeClr>
                </a:solidFill>
              </a:rPr>
              <a:t> Health Guardian</a:t>
            </a:r>
            <a:endParaRPr lang="en-US" sz="39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934170"/>
            <a:ext cx="3679031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999768" y="21401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79" y="2303740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9768" y="29338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Real-Time Monitoring</a:t>
            </a:r>
            <a:endParaRPr lang="en-US" sz="1950" b="1" dirty="0"/>
          </a:p>
        </p:txBody>
      </p:sp>
      <p:sp>
        <p:nvSpPr>
          <p:cNvPr id="8" name="Text 4"/>
          <p:cNvSpPr/>
          <p:nvPr/>
        </p:nvSpPr>
        <p:spPr>
          <a:xfrm>
            <a:off x="999767" y="3308449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Continuously tracks players’ health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indicators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179" y="1934170"/>
            <a:ext cx="3679031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4877157" y="21401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0868" y="2303740"/>
            <a:ext cx="267891" cy="267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7157" y="29338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Smart Alerts</a:t>
            </a:r>
            <a:endParaRPr lang="en-US" sz="1950" b="1" dirty="0"/>
          </a:p>
        </p:txBody>
      </p:sp>
      <p:sp>
        <p:nvSpPr>
          <p:cNvPr id="13" name="Text 8"/>
          <p:cNvSpPr/>
          <p:nvPr/>
        </p:nvSpPr>
        <p:spPr>
          <a:xfrm>
            <a:off x="4877157" y="3291186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Provides proactive warnings during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high stress or abnormal heart rate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4084915"/>
            <a:ext cx="3679031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Shape 10"/>
          <p:cNvSpPr/>
          <p:nvPr/>
        </p:nvSpPr>
        <p:spPr>
          <a:xfrm>
            <a:off x="999767" y="433020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Text 11"/>
          <p:cNvSpPr/>
          <p:nvPr/>
        </p:nvSpPr>
        <p:spPr>
          <a:xfrm>
            <a:off x="999768" y="50845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Emotional Support</a:t>
            </a:r>
            <a:endParaRPr lang="en-US" sz="1950" b="1" dirty="0"/>
          </a:p>
        </p:txBody>
      </p:sp>
      <p:sp>
        <p:nvSpPr>
          <p:cNvPr id="18" name="Text 12"/>
          <p:cNvSpPr/>
          <p:nvPr/>
        </p:nvSpPr>
        <p:spPr>
          <a:xfrm>
            <a:off x="999767" y="5434310"/>
            <a:ext cx="28776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Offers a safe space for emotional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expression and sharing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93790" y="6260544"/>
            <a:ext cx="7556421" cy="1417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The core philosophy of </a:t>
            </a:r>
            <a:r>
              <a:rPr lang="en-US" altLang="zh-CN" sz="1600" dirty="0" err="1"/>
              <a:t>Psyshield</a:t>
            </a:r>
            <a:r>
              <a:rPr lang="en-US" altLang="zh-CN" sz="1600" dirty="0"/>
              <a:t> is to help players “play healthier, not stop playing.”</a:t>
            </a:r>
            <a:br>
              <a:rPr lang="en-US" altLang="zh-CN" sz="1600" dirty="0"/>
            </a:br>
            <a:r>
              <a:rPr lang="en-US" altLang="zh-CN" sz="1600" dirty="0"/>
              <a:t>We believe that through intelligent monitoring and human-centered alerts, players can enjoy gaming while maintaining good physical and mental well-being.</a:t>
            </a:r>
            <a:endParaRPr lang="en-US" sz="15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B3AF7B99-A32F-A28C-ECA6-E13B52B68D5E}"/>
              </a:ext>
            </a:extLst>
          </p:cNvPr>
          <p:cNvSpPr/>
          <p:nvPr/>
        </p:nvSpPr>
        <p:spPr>
          <a:xfrm>
            <a:off x="4671178" y="4084915"/>
            <a:ext cx="3679031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心形 20">
            <a:extLst>
              <a:ext uri="{FF2B5EF4-FFF2-40B4-BE49-F238E27FC236}">
                <a16:creationId xmlns:a16="http://schemas.microsoft.com/office/drawing/2014/main" id="{14D41576-07D8-49E6-4591-47EF9AF5C4A0}"/>
              </a:ext>
            </a:extLst>
          </p:cNvPr>
          <p:cNvSpPr/>
          <p:nvPr/>
        </p:nvSpPr>
        <p:spPr>
          <a:xfrm>
            <a:off x="1154172" y="4507650"/>
            <a:ext cx="286502" cy="241536"/>
          </a:xfrm>
          <a:prstGeom prst="hear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FF7AC767-7DE1-05D4-5D2A-E44E20C8F600}"/>
              </a:ext>
            </a:extLst>
          </p:cNvPr>
          <p:cNvSpPr/>
          <p:nvPr/>
        </p:nvSpPr>
        <p:spPr>
          <a:xfrm>
            <a:off x="4877157" y="4290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775548-B1B7-E4DA-8980-4A49BE762838}"/>
              </a:ext>
            </a:extLst>
          </p:cNvPr>
          <p:cNvGrpSpPr/>
          <p:nvPr/>
        </p:nvGrpSpPr>
        <p:grpSpPr>
          <a:xfrm>
            <a:off x="5040868" y="4304428"/>
            <a:ext cx="277275" cy="419454"/>
            <a:chOff x="4844782" y="4886206"/>
            <a:chExt cx="711599" cy="1076487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7E06A3C0-0E93-1544-3132-697EE58828E4}"/>
                </a:ext>
              </a:extLst>
            </p:cNvPr>
            <p:cNvSpPr/>
            <p:nvPr/>
          </p:nvSpPr>
          <p:spPr>
            <a:xfrm rot="10800000">
              <a:off x="4847007" y="4886206"/>
              <a:ext cx="709374" cy="1076486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8BFA1D85-25B0-3020-AFA7-7854BDF42839}"/>
                </a:ext>
              </a:extLst>
            </p:cNvPr>
            <p:cNvSpPr/>
            <p:nvPr/>
          </p:nvSpPr>
          <p:spPr>
            <a:xfrm rot="10800000" flipH="1">
              <a:off x="4844782" y="4886207"/>
              <a:ext cx="702000" cy="1076486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7B57B52-6494-3C32-87DF-3496BBA00D31}"/>
                </a:ext>
              </a:extLst>
            </p:cNvPr>
            <p:cNvSpPr/>
            <p:nvPr/>
          </p:nvSpPr>
          <p:spPr>
            <a:xfrm>
              <a:off x="4846970" y="5285596"/>
              <a:ext cx="700087" cy="158750"/>
            </a:xfrm>
            <a:custGeom>
              <a:avLst/>
              <a:gdLst>
                <a:gd name="connsiteX0" fmla="*/ 0 w 700087"/>
                <a:gd name="connsiteY0" fmla="*/ 141288 h 141288"/>
                <a:gd name="connsiteX1" fmla="*/ 66675 w 700087"/>
                <a:gd name="connsiteY1" fmla="*/ 66675 h 141288"/>
                <a:gd name="connsiteX2" fmla="*/ 349250 w 700087"/>
                <a:gd name="connsiteY2" fmla="*/ 0 h 141288"/>
                <a:gd name="connsiteX3" fmla="*/ 623887 w 700087"/>
                <a:gd name="connsiteY3" fmla="*/ 66675 h 141288"/>
                <a:gd name="connsiteX4" fmla="*/ 700087 w 700087"/>
                <a:gd name="connsiteY4" fmla="*/ 134938 h 14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7" h="141288">
                  <a:moveTo>
                    <a:pt x="0" y="141288"/>
                  </a:moveTo>
                  <a:cubicBezTo>
                    <a:pt x="4233" y="115755"/>
                    <a:pt x="8467" y="90223"/>
                    <a:pt x="66675" y="66675"/>
                  </a:cubicBezTo>
                  <a:cubicBezTo>
                    <a:pt x="124883" y="43127"/>
                    <a:pt x="256381" y="0"/>
                    <a:pt x="349250" y="0"/>
                  </a:cubicBezTo>
                  <a:cubicBezTo>
                    <a:pt x="442119" y="0"/>
                    <a:pt x="565414" y="44185"/>
                    <a:pt x="623887" y="66675"/>
                  </a:cubicBezTo>
                  <a:cubicBezTo>
                    <a:pt x="682360" y="89165"/>
                    <a:pt x="691223" y="112051"/>
                    <a:pt x="700087" y="134938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 7">
            <a:extLst>
              <a:ext uri="{FF2B5EF4-FFF2-40B4-BE49-F238E27FC236}">
                <a16:creationId xmlns:a16="http://schemas.microsoft.com/office/drawing/2014/main" id="{040009D9-0E80-E596-43DF-A47C41E1A10C}"/>
              </a:ext>
            </a:extLst>
          </p:cNvPr>
          <p:cNvSpPr/>
          <p:nvPr/>
        </p:nvSpPr>
        <p:spPr>
          <a:xfrm>
            <a:off x="4877156" y="50845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Safety Protection</a:t>
            </a:r>
            <a:endParaRPr lang="en-US" sz="1950" b="1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608438F3-CECE-BE4E-13D9-E2F766BC1B86}"/>
              </a:ext>
            </a:extLst>
          </p:cNvPr>
          <p:cNvSpPr/>
          <p:nvPr/>
        </p:nvSpPr>
        <p:spPr>
          <a:xfrm>
            <a:off x="4877156" y="5455324"/>
            <a:ext cx="28776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Automatically notifies your emergency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contacts in abnormal situations</a:t>
            </a:r>
            <a:endParaRPr lang="en-US" sz="1550" dirty="0">
              <a:latin typeface="Arimo" panose="020B0600070205080204" charset="0"/>
              <a:ea typeface="Arimo" panose="020B0600070205080204" charset="0"/>
              <a:cs typeface="Arimo" panose="020B060007020508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6178"/>
            <a:ext cx="7842210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🌟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altLang="zh-CN" sz="4000" b="1" i="1" dirty="0">
                <a:solidFill>
                  <a:schemeClr val="accent1">
                    <a:lumMod val="75000"/>
                  </a:schemeClr>
                </a:solidFill>
              </a:rPr>
              <a:t>Innovative Highlight Features</a:t>
            </a:r>
            <a:endParaRPr lang="en-US" sz="39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39151"/>
            <a:ext cx="4215289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770930" y="4639151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083588" y="4860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400" b="1" dirty="0"/>
              <a:t>Smart Warning System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1083588" y="5170527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When health indicators reach predefined thresholds, the system automatically triggers alerts, ensuring players never miss critical signals.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639151"/>
            <a:ext cx="4215408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184577" y="4639151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5497235" y="4860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400" b="1" dirty="0"/>
              <a:t>Seamless Transition Experience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5432346" y="5137935"/>
            <a:ext cx="41011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After an alert is triggered, the app automatically guides the player to the mood-sharing space, integrating health management into the gaming experience without interruption.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639151"/>
            <a:ext cx="4215289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598343" y="4639151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911001" y="4860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400" b="1" dirty="0"/>
              <a:t>AI Emotional Companion</a:t>
            </a:r>
            <a:endParaRPr lang="en-US" sz="2400" b="1" dirty="0"/>
          </a:p>
        </p:txBody>
      </p:sp>
      <p:sp>
        <p:nvSpPr>
          <p:cNvPr id="15" name="Text 12"/>
          <p:cNvSpPr/>
          <p:nvPr/>
        </p:nvSpPr>
        <p:spPr>
          <a:xfrm>
            <a:off x="9766101" y="5191431"/>
            <a:ext cx="40932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Players can choose to chat with the intelligent AI, using natural language interactions to relieve stress and receive instant emotional support.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2076353" y="6697158"/>
            <a:ext cx="8103467" cy="97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2200" dirty="0"/>
              <a:t>These combined features create a proactive, caring, and non-intrusive health protection system, </a:t>
            </a:r>
          </a:p>
          <a:p>
            <a:pPr>
              <a:lnSpc>
                <a:spcPts val="2500"/>
              </a:lnSpc>
            </a:pPr>
            <a:r>
              <a:rPr lang="en-US" altLang="zh-CN" sz="2200" dirty="0"/>
              <a:t>achieving the perfect balance between technology and human-centered design.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id="{214C4BEB-C2B3-72B3-F407-DFE0A503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12344400" cy="82296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96E5F86A-FFEC-05EC-B71C-4702E1F43E0F}"/>
              </a:ext>
            </a:extLst>
          </p:cNvPr>
          <p:cNvPicPr>
            <a:picLocks/>
          </p:cNvPicPr>
          <p:nvPr/>
        </p:nvPicPr>
        <p:blipFill>
          <a:blip r:embed="rId3"/>
          <a:srcRect r="51334"/>
          <a:stretch>
            <a:fillRect/>
          </a:stretch>
        </p:blipFill>
        <p:spPr>
          <a:xfrm>
            <a:off x="0" y="0"/>
            <a:ext cx="6242364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8498" y="418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altLang="zh-CN" sz="4000" i="1" dirty="0">
                <a:solidFill>
                  <a:schemeClr val="accent1">
                    <a:lumMod val="75000"/>
                  </a:schemeClr>
                </a:solidFill>
              </a:rPr>
              <a:t>Five Core Functions</a:t>
            </a:r>
            <a:endParaRPr lang="en-US" sz="39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08498" y="143567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08498" y="1749999"/>
            <a:ext cx="4215289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508498" y="18948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Physiological Status Detection</a:t>
            </a:r>
            <a:endParaRPr lang="en-US" sz="1950" b="1" dirty="0"/>
          </a:p>
        </p:txBody>
      </p:sp>
      <p:sp>
        <p:nvSpPr>
          <p:cNvPr id="6" name="Text 4"/>
          <p:cNvSpPr/>
          <p:nvPr/>
        </p:nvSpPr>
        <p:spPr>
          <a:xfrm>
            <a:off x="508498" y="2324118"/>
            <a:ext cx="4369531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Records heart rate and other physiological indicators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in real time to help track health trends.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22145" y="143567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922145" y="1749999"/>
            <a:ext cx="4215408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4922145" y="18948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Data Sharing</a:t>
            </a:r>
            <a:endParaRPr lang="en-US" sz="1950" b="1" dirty="0"/>
          </a:p>
        </p:txBody>
      </p:sp>
      <p:sp>
        <p:nvSpPr>
          <p:cNvPr id="10" name="Text 8"/>
          <p:cNvSpPr/>
          <p:nvPr/>
        </p:nvSpPr>
        <p:spPr>
          <a:xfrm>
            <a:off x="4922145" y="2324118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Automatically syncs abnormal indicators</a:t>
            </a:r>
            <a:br>
              <a:rPr lang="en-US" altLang="zh-CN" sz="1600" dirty="0"/>
            </a:br>
            <a:r>
              <a:rPr lang="en-US" altLang="zh-CN" sz="1600" dirty="0"/>
              <a:t>with trusted contacts.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335911" y="143567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335911" y="1749999"/>
            <a:ext cx="4215289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508497" y="3895056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Offers a real-time forum for players to share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health status and gaming experiences.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08498" y="298884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508498" y="3303169"/>
            <a:ext cx="6422112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335792" y="18948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Abnormal State Alerts</a:t>
            </a:r>
            <a:endParaRPr lang="en-US" sz="1950" b="1" dirty="0"/>
          </a:p>
        </p:txBody>
      </p:sp>
      <p:sp>
        <p:nvSpPr>
          <p:cNvPr id="18" name="Text 16"/>
          <p:cNvSpPr/>
          <p:nvPr/>
        </p:nvSpPr>
        <p:spPr>
          <a:xfrm>
            <a:off x="9335911" y="2307877"/>
            <a:ext cx="43145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Provides immediate warnings and guidance when </a:t>
            </a:r>
          </a:p>
          <a:p>
            <a:pPr>
              <a:lnSpc>
                <a:spcPts val="2500"/>
              </a:lnSpc>
            </a:pPr>
            <a:r>
              <a:rPr lang="en-US" altLang="zh-CN" sz="1600" dirty="0"/>
              <a:t>physiological or emotional indicators become abnormal.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128968" y="298884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28968" y="3303169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7549B51D-E27D-5F4B-3AF1-B49564AFDB99}"/>
              </a:ext>
            </a:extLst>
          </p:cNvPr>
          <p:cNvSpPr/>
          <p:nvPr/>
        </p:nvSpPr>
        <p:spPr>
          <a:xfrm>
            <a:off x="508497" y="34484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Social Interaction</a:t>
            </a:r>
            <a:endParaRPr lang="en-US" sz="1950" b="1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0F24D70-C264-5923-CB80-CAFFD39FDAC5}"/>
              </a:ext>
            </a:extLst>
          </p:cNvPr>
          <p:cNvSpPr/>
          <p:nvPr/>
        </p:nvSpPr>
        <p:spPr>
          <a:xfrm>
            <a:off x="7128968" y="34480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sz="2000" b="1" dirty="0"/>
              <a:t>AI Emotional Chat</a:t>
            </a:r>
            <a:endParaRPr lang="en-US" sz="1950" b="1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8490688F-7842-BFA4-00CF-039D906EA7B6}"/>
              </a:ext>
            </a:extLst>
          </p:cNvPr>
          <p:cNvSpPr/>
          <p:nvPr/>
        </p:nvSpPr>
        <p:spPr>
          <a:xfrm>
            <a:off x="7128968" y="3895056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zh-CN" sz="1600" dirty="0"/>
              <a:t>Provides an intelligent conversation companion</a:t>
            </a:r>
            <a:br>
              <a:rPr lang="en-US" altLang="zh-CN" sz="1600" dirty="0"/>
            </a:br>
            <a:r>
              <a:rPr lang="en-US" altLang="zh-CN" sz="1600" dirty="0"/>
              <a:t>to help players relieve stress and express emotions.</a:t>
            </a:r>
            <a:endParaRPr lang="en-US" sz="1550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DCC85C9-4515-3980-AA06-750B55835D29}"/>
              </a:ext>
            </a:extLst>
          </p:cNvPr>
          <p:cNvGrpSpPr/>
          <p:nvPr/>
        </p:nvGrpSpPr>
        <p:grpSpPr>
          <a:xfrm rot="16200000">
            <a:off x="3235104" y="3681569"/>
            <a:ext cx="942737" cy="5656064"/>
            <a:chOff x="793790" y="1512927"/>
            <a:chExt cx="942737" cy="5656064"/>
          </a:xfrm>
        </p:grpSpPr>
        <p:pic>
          <p:nvPicPr>
            <p:cNvPr id="55" name="Image 0" descr="preencoded.png">
              <a:extLst>
                <a:ext uri="{FF2B5EF4-FFF2-40B4-BE49-F238E27FC236}">
                  <a16:creationId xmlns:a16="http://schemas.microsoft.com/office/drawing/2014/main" id="{C8846062-3AE2-A098-1B23-15D9541D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1512927"/>
              <a:ext cx="942737" cy="1131213"/>
            </a:xfrm>
            <a:prstGeom prst="rect">
              <a:avLst/>
            </a:prstGeom>
          </p:spPr>
        </p:pic>
        <p:pic>
          <p:nvPicPr>
            <p:cNvPr id="56" name="Image 1" descr="preencoded.png">
              <a:extLst>
                <a:ext uri="{FF2B5EF4-FFF2-40B4-BE49-F238E27FC236}">
                  <a16:creationId xmlns:a16="http://schemas.microsoft.com/office/drawing/2014/main" id="{2D850211-D7BA-CC4B-D43C-F44CDDE7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2644140"/>
              <a:ext cx="942737" cy="1131213"/>
            </a:xfrm>
            <a:prstGeom prst="rect">
              <a:avLst/>
            </a:prstGeom>
          </p:spPr>
        </p:pic>
        <p:pic>
          <p:nvPicPr>
            <p:cNvPr id="57" name="Image 2" descr="preencoded.png">
              <a:extLst>
                <a:ext uri="{FF2B5EF4-FFF2-40B4-BE49-F238E27FC236}">
                  <a16:creationId xmlns:a16="http://schemas.microsoft.com/office/drawing/2014/main" id="{F7679D61-B45A-A39B-C887-CECDA5E5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3775353"/>
              <a:ext cx="942737" cy="1131213"/>
            </a:xfrm>
            <a:prstGeom prst="rect">
              <a:avLst/>
            </a:prstGeom>
          </p:spPr>
        </p:pic>
        <p:pic>
          <p:nvPicPr>
            <p:cNvPr id="58" name="Image 3" descr="preencoded.png">
              <a:extLst>
                <a:ext uri="{FF2B5EF4-FFF2-40B4-BE49-F238E27FC236}">
                  <a16:creationId xmlns:a16="http://schemas.microsoft.com/office/drawing/2014/main" id="{4D63F974-9166-586B-36F0-4BDBD1AA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90" y="4906566"/>
              <a:ext cx="942737" cy="1131213"/>
            </a:xfrm>
            <a:prstGeom prst="rect">
              <a:avLst/>
            </a:prstGeom>
          </p:spPr>
        </p:pic>
        <p:pic>
          <p:nvPicPr>
            <p:cNvPr id="59" name="Image 4" descr="preencoded.png">
              <a:extLst>
                <a:ext uri="{FF2B5EF4-FFF2-40B4-BE49-F238E27FC236}">
                  <a16:creationId xmlns:a16="http://schemas.microsoft.com/office/drawing/2014/main" id="{DAF807CF-0AAC-0E29-8C67-09019C139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790" y="6037778"/>
              <a:ext cx="942737" cy="1131213"/>
            </a:xfrm>
            <a:prstGeom prst="rect">
              <a:avLst/>
            </a:prstGeom>
          </p:spPr>
        </p:pic>
      </p:grp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4F0CA86C-1FF1-F627-7649-6344B7805448}"/>
              </a:ext>
            </a:extLst>
          </p:cNvPr>
          <p:cNvPicPr>
            <a:picLocks/>
          </p:cNvPicPr>
          <p:nvPr/>
        </p:nvPicPr>
        <p:blipFill>
          <a:blip r:embed="rId4"/>
          <a:srcRect l="28777" t="27334" r="29322" b="28508"/>
          <a:stretch>
            <a:fillRect/>
          </a:stretch>
        </p:blipFill>
        <p:spPr>
          <a:xfrm>
            <a:off x="1246535" y="6244569"/>
            <a:ext cx="395022" cy="499527"/>
          </a:xfrm>
          <a:prstGeom prst="rect">
            <a:avLst/>
          </a:prstGeom>
        </p:spPr>
      </p:pic>
      <p:pic>
        <p:nvPicPr>
          <p:cNvPr id="46" name="Image 1" descr="preencoded.png">
            <a:extLst>
              <a:ext uri="{FF2B5EF4-FFF2-40B4-BE49-F238E27FC236}">
                <a16:creationId xmlns:a16="http://schemas.microsoft.com/office/drawing/2014/main" id="{36E403A3-8B77-8347-560A-77DFA12EE9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3" t="34486" r="24875" b="29300"/>
          <a:stretch>
            <a:fillRect/>
          </a:stretch>
        </p:blipFill>
        <p:spPr>
          <a:xfrm>
            <a:off x="2199203" y="6327041"/>
            <a:ext cx="644842" cy="409653"/>
          </a:xfrm>
          <a:prstGeom prst="rect">
            <a:avLst/>
          </a:prstGeom>
        </p:spPr>
      </p:pic>
      <p:pic>
        <p:nvPicPr>
          <p:cNvPr id="48" name="Image 3" descr="preencoded.png">
            <a:extLst>
              <a:ext uri="{FF2B5EF4-FFF2-40B4-BE49-F238E27FC236}">
                <a16:creationId xmlns:a16="http://schemas.microsoft.com/office/drawing/2014/main" id="{72968419-A606-B054-6B05-546959D46C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989" t="25253" r="25143" b="27702"/>
          <a:stretch>
            <a:fillRect/>
          </a:stretch>
        </p:blipFill>
        <p:spPr>
          <a:xfrm>
            <a:off x="4625120" y="6212567"/>
            <a:ext cx="451266" cy="532177"/>
          </a:xfrm>
          <a:prstGeom prst="rect">
            <a:avLst/>
          </a:prstGeom>
        </p:spPr>
      </p:pic>
      <p:pic>
        <p:nvPicPr>
          <p:cNvPr id="49" name="Image 4" descr="preencoded.png">
            <a:extLst>
              <a:ext uri="{FF2B5EF4-FFF2-40B4-BE49-F238E27FC236}">
                <a16:creationId xmlns:a16="http://schemas.microsoft.com/office/drawing/2014/main" id="{1B0D1E40-F8F3-3C49-D785-17885C648E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276" t="26479" r="26561" b="26477"/>
          <a:stretch>
            <a:fillRect/>
          </a:stretch>
        </p:blipFill>
        <p:spPr>
          <a:xfrm>
            <a:off x="5700115" y="6243511"/>
            <a:ext cx="463486" cy="532178"/>
          </a:xfrm>
          <a:prstGeom prst="rect">
            <a:avLst/>
          </a:prstGeom>
        </p:spPr>
      </p:pic>
      <p:sp>
        <p:nvSpPr>
          <p:cNvPr id="61" name="Text 1">
            <a:extLst>
              <a:ext uri="{FF2B5EF4-FFF2-40B4-BE49-F238E27FC236}">
                <a16:creationId xmlns:a16="http://schemas.microsoft.com/office/drawing/2014/main" id="{D6A92E45-850F-1068-1912-7A5D7CCBF9C2}"/>
              </a:ext>
            </a:extLst>
          </p:cNvPr>
          <p:cNvSpPr/>
          <p:nvPr/>
        </p:nvSpPr>
        <p:spPr>
          <a:xfrm>
            <a:off x="218419" y="518910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altLang="zh-CN" sz="2000" dirty="0"/>
              <a:t>Home </a:t>
            </a:r>
          </a:p>
          <a:p>
            <a:pPr algn="ctr">
              <a:lnSpc>
                <a:spcPts val="2300"/>
              </a:lnSpc>
            </a:pPr>
            <a:r>
              <a:rPr lang="en-US" altLang="zh-CN" sz="2000" dirty="0"/>
              <a:t>Dashboard</a:t>
            </a:r>
            <a:endParaRPr lang="en-US" sz="1850" dirty="0"/>
          </a:p>
        </p:txBody>
      </p:sp>
      <p:sp>
        <p:nvSpPr>
          <p:cNvPr id="63" name="Text 3">
            <a:extLst>
              <a:ext uri="{FF2B5EF4-FFF2-40B4-BE49-F238E27FC236}">
                <a16:creationId xmlns:a16="http://schemas.microsoft.com/office/drawing/2014/main" id="{4D3DF814-5002-2334-3C66-0C1B2853F680}"/>
              </a:ext>
            </a:extLst>
          </p:cNvPr>
          <p:cNvSpPr/>
          <p:nvPr/>
        </p:nvSpPr>
        <p:spPr>
          <a:xfrm>
            <a:off x="2261903" y="508943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altLang="zh-CN" sz="2000" dirty="0"/>
              <a:t>Heart </a:t>
            </a:r>
          </a:p>
          <a:p>
            <a:pPr>
              <a:lnSpc>
                <a:spcPts val="2300"/>
              </a:lnSpc>
            </a:pPr>
            <a:r>
              <a:rPr lang="en-US" altLang="zh-CN" sz="2000" dirty="0"/>
              <a:t>Rate </a:t>
            </a:r>
          </a:p>
          <a:p>
            <a:pPr>
              <a:lnSpc>
                <a:spcPts val="2300"/>
              </a:lnSpc>
            </a:pPr>
            <a:r>
              <a:rPr lang="en-US" altLang="zh-CN" sz="2000" dirty="0"/>
              <a:t>Entry</a:t>
            </a:r>
            <a:endParaRPr lang="en-US" sz="1850" dirty="0"/>
          </a:p>
        </p:txBody>
      </p:sp>
      <p:sp>
        <p:nvSpPr>
          <p:cNvPr id="65" name="Text 5">
            <a:extLst>
              <a:ext uri="{FF2B5EF4-FFF2-40B4-BE49-F238E27FC236}">
                <a16:creationId xmlns:a16="http://schemas.microsoft.com/office/drawing/2014/main" id="{43DF1232-FE67-035C-351E-CBB5CDE336AB}"/>
              </a:ext>
            </a:extLst>
          </p:cNvPr>
          <p:cNvSpPr/>
          <p:nvPr/>
        </p:nvSpPr>
        <p:spPr>
          <a:xfrm>
            <a:off x="3228415" y="5257216"/>
            <a:ext cx="872187" cy="57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altLang="zh-CN" sz="2000" dirty="0"/>
              <a:t>Smart </a:t>
            </a:r>
          </a:p>
          <a:p>
            <a:pPr algn="ctr">
              <a:lnSpc>
                <a:spcPts val="2300"/>
              </a:lnSpc>
            </a:pPr>
            <a:r>
              <a:rPr lang="en-US" altLang="zh-CN" sz="2000" dirty="0"/>
              <a:t>Alert</a:t>
            </a:r>
            <a:endParaRPr lang="en-US" sz="1850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2DCA75D6-71E8-AC4A-AF68-FAFC66E78A89}"/>
              </a:ext>
            </a:extLst>
          </p:cNvPr>
          <p:cNvSpPr/>
          <p:nvPr/>
        </p:nvSpPr>
        <p:spPr>
          <a:xfrm>
            <a:off x="3676557" y="5287299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altLang="zh-CN" sz="2000" dirty="0"/>
              <a:t>Emotion </a:t>
            </a:r>
          </a:p>
          <a:p>
            <a:pPr algn="ctr">
              <a:lnSpc>
                <a:spcPts val="2300"/>
              </a:lnSpc>
            </a:pPr>
            <a:r>
              <a:rPr lang="en-US" altLang="zh-CN" sz="2000" dirty="0"/>
              <a:t>Sharing</a:t>
            </a:r>
            <a:endParaRPr lang="en-US" sz="1850" dirty="0"/>
          </a:p>
        </p:txBody>
      </p:sp>
      <p:sp>
        <p:nvSpPr>
          <p:cNvPr id="69" name="Text 9">
            <a:extLst>
              <a:ext uri="{FF2B5EF4-FFF2-40B4-BE49-F238E27FC236}">
                <a16:creationId xmlns:a16="http://schemas.microsoft.com/office/drawing/2014/main" id="{7D80703B-6BCA-7BF5-6376-A9A3FF479EB2}"/>
              </a:ext>
            </a:extLst>
          </p:cNvPr>
          <p:cNvSpPr/>
          <p:nvPr/>
        </p:nvSpPr>
        <p:spPr>
          <a:xfrm>
            <a:off x="4922145" y="534782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altLang="zh-CN" sz="2000" dirty="0"/>
              <a:t>AI </a:t>
            </a:r>
          </a:p>
          <a:p>
            <a:pPr algn="ctr">
              <a:lnSpc>
                <a:spcPts val="2300"/>
              </a:lnSpc>
            </a:pPr>
            <a:r>
              <a:rPr lang="en-US" altLang="zh-CN" sz="2000" dirty="0"/>
              <a:t>Conversation</a:t>
            </a:r>
            <a:endParaRPr lang="en-US" sz="1850" dirty="0"/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627B2A84-DC59-D313-2021-D16611ED1A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24" t="23863" r="70135" b="23918"/>
          <a:stretch>
            <a:fillRect/>
          </a:stretch>
        </p:blipFill>
        <p:spPr>
          <a:xfrm>
            <a:off x="3577099" y="6184995"/>
            <a:ext cx="498342" cy="590694"/>
          </a:xfrm>
          <a:prstGeom prst="rect">
            <a:avLst/>
          </a:prstGeom>
        </p:spPr>
      </p:pic>
      <p:pic>
        <p:nvPicPr>
          <p:cNvPr id="72" name="Image 2" descr="preencoded.png">
            <a:extLst>
              <a:ext uri="{FF2B5EF4-FFF2-40B4-BE49-F238E27FC236}">
                <a16:creationId xmlns:a16="http://schemas.microsoft.com/office/drawing/2014/main" id="{A17DEA3C-76F8-67AD-A819-55FF418CF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9445" y="6347561"/>
            <a:ext cx="324077" cy="3240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83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2760583"/>
            <a:ext cx="4918166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altLang="zh-CN" sz="4400" dirty="0">
                <a:solidFill>
                  <a:srgbClr val="7030A0"/>
                </a:solidFill>
              </a:rPr>
              <a:t>User Testing Insights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88670" y="3581281"/>
            <a:ext cx="1305306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92332" y="6311512"/>
            <a:ext cx="4232672" cy="1595438"/>
          </a:xfrm>
          <a:prstGeom prst="roundRect">
            <a:avLst>
              <a:gd name="adj" fmla="val 6878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554270" y="6113911"/>
            <a:ext cx="4232672" cy="91440"/>
          </a:xfrm>
          <a:prstGeom prst="roundRect">
            <a:avLst>
              <a:gd name="adj" fmla="val 815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2389253" y="5814303"/>
            <a:ext cx="532328" cy="532328"/>
          </a:xfrm>
          <a:prstGeom prst="roundRect">
            <a:avLst>
              <a:gd name="adj" fmla="val 17177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2598301" y="5891600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595555" y="6423928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altLang="zh-CN" dirty="0"/>
              <a:t>Share your health status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8670" y="6860386"/>
            <a:ext cx="3832146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4982878" y="6320935"/>
            <a:ext cx="4327273" cy="1595438"/>
          </a:xfrm>
          <a:prstGeom prst="roundRect">
            <a:avLst>
              <a:gd name="adj" fmla="val 6878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077361" y="6070092"/>
            <a:ext cx="4232791" cy="91440"/>
          </a:xfrm>
          <a:prstGeom prst="roundRect">
            <a:avLst>
              <a:gd name="adj" fmla="val 815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6889136" y="5788607"/>
            <a:ext cx="532328" cy="532328"/>
          </a:xfrm>
          <a:prstGeom prst="roundRect">
            <a:avLst>
              <a:gd name="adj" fmla="val 17177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087314" y="5890593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59946" y="6453929"/>
            <a:ext cx="2532989" cy="28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altLang="zh-CN" dirty="0"/>
              <a:t>simplicity of operator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367265" y="6834690"/>
            <a:ext cx="3832265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9609058" y="6311512"/>
            <a:ext cx="4232672" cy="1595438"/>
          </a:xfrm>
          <a:prstGeom prst="roundRect">
            <a:avLst>
              <a:gd name="adj" fmla="val 6878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9593912" y="6055571"/>
            <a:ext cx="4232672" cy="91440"/>
          </a:xfrm>
          <a:prstGeom prst="roundRect">
            <a:avLst>
              <a:gd name="adj" fmla="val 815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11390627" y="5752896"/>
            <a:ext cx="532328" cy="532328"/>
          </a:xfrm>
          <a:prstGeom prst="roundRect">
            <a:avLst>
              <a:gd name="adj" fmla="val 17177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1603806" y="5830500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352314" y="6449686"/>
            <a:ext cx="3010059" cy="29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altLang="zh-CN" dirty="0"/>
              <a:t>AI Emotional companionship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9809202" y="6825267"/>
            <a:ext cx="3832146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507742" y="3535501"/>
            <a:ext cx="4203144" cy="585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</a:rPr>
              <a:t>11</a:t>
            </a:r>
            <a:endParaRPr lang="en-US" sz="4600" dirty="0"/>
          </a:p>
        </p:txBody>
      </p:sp>
      <p:sp>
        <p:nvSpPr>
          <p:cNvPr id="24" name="Text 21"/>
          <p:cNvSpPr/>
          <p:nvPr/>
        </p:nvSpPr>
        <p:spPr>
          <a:xfrm>
            <a:off x="1553378" y="4244225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altLang="zh-CN" b="1" dirty="0"/>
              <a:t>test user</a:t>
            </a:r>
          </a:p>
        </p:txBody>
      </p:sp>
      <p:sp>
        <p:nvSpPr>
          <p:cNvPr id="25" name="Text 22"/>
          <p:cNvSpPr/>
          <p:nvPr/>
        </p:nvSpPr>
        <p:spPr>
          <a:xfrm>
            <a:off x="340094" y="4513516"/>
            <a:ext cx="4710240" cy="484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altLang="zh-CN" sz="1400" dirty="0"/>
              <a:t>Participate in the entire testing process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5107008" y="3453145"/>
            <a:ext cx="4203144" cy="585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4.2</a:t>
            </a:r>
            <a:endParaRPr lang="en-US" sz="4600" dirty="0"/>
          </a:p>
        </p:txBody>
      </p:sp>
      <p:sp>
        <p:nvSpPr>
          <p:cNvPr id="27" name="Text 24"/>
          <p:cNvSpPr/>
          <p:nvPr/>
        </p:nvSpPr>
        <p:spPr>
          <a:xfrm>
            <a:off x="6071679" y="4244225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altLang="zh-CN" b="1" dirty="0"/>
              <a:t>Average game duration</a:t>
            </a:r>
            <a:endParaRPr lang="en-US" sz="1700" b="1" dirty="0"/>
          </a:p>
        </p:txBody>
      </p:sp>
      <p:sp>
        <p:nvSpPr>
          <p:cNvPr id="28" name="Text 25"/>
          <p:cNvSpPr/>
          <p:nvPr/>
        </p:nvSpPr>
        <p:spPr>
          <a:xfrm>
            <a:off x="5134361" y="4520766"/>
            <a:ext cx="420314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altLang="zh-CN" sz="1400" dirty="0"/>
              <a:t>Daily hours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9546611" y="3467398"/>
            <a:ext cx="4203144" cy="585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87%</a:t>
            </a:r>
            <a:endParaRPr lang="en-US" sz="4600" dirty="0"/>
          </a:p>
        </p:txBody>
      </p:sp>
      <p:sp>
        <p:nvSpPr>
          <p:cNvPr id="30" name="Text 27"/>
          <p:cNvSpPr/>
          <p:nvPr/>
        </p:nvSpPr>
        <p:spPr>
          <a:xfrm>
            <a:off x="10616088" y="4300886"/>
            <a:ext cx="221837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altLang="zh-CN" b="1" dirty="0"/>
              <a:t>Satisfaction score</a:t>
            </a:r>
            <a:endParaRPr lang="en-US" sz="1700" b="1" dirty="0"/>
          </a:p>
        </p:txBody>
      </p:sp>
      <p:sp>
        <p:nvSpPr>
          <p:cNvPr id="31" name="Text 28"/>
          <p:cNvSpPr/>
          <p:nvPr/>
        </p:nvSpPr>
        <p:spPr>
          <a:xfrm>
            <a:off x="9638586" y="4575737"/>
            <a:ext cx="420314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altLang="zh-CN" sz="1600" dirty="0"/>
              <a:t>User recognition</a:t>
            </a:r>
            <a:endParaRPr lang="en-US" sz="1600" dirty="0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2363F969-B8D0-1BCA-6E98-97A37C5DD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9" y="5077094"/>
            <a:ext cx="141235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We truly care about what our users need. So, we invited 11 players to test our product. Their feedback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2E19"/>
                </a:solidFill>
                <a:effectLst/>
                <a:latin typeface="Arial" panose="020B0604020202020204" pitchFamily="34" charset="0"/>
                <a:ea typeface="quote-cjk-patch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quote-cjk-patch"/>
              </a:rPr>
              <a:t>has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 helped us find three key points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: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7B16CBB6-3FBE-FEDC-8FC5-A8D10CDA6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60" y="6855968"/>
            <a:ext cx="41799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players want to share their health status and support friends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CA9C4DED-4AC7-4C5C-57B8-9CC050B9C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851" y="6840874"/>
            <a:ext cx="39720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the feature must be simple to use and not interrupt gameplay.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2EC5749C-9E77-93C8-0E60-32540D67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4659" y="6851765"/>
            <a:ext cx="36642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when feeling stressed, they need someone to talk to for support.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64" y="34226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CN" sz="4000" dirty="0">
                <a:solidFill>
                  <a:srgbClr val="2A2B2E"/>
                </a:solidFill>
                <a:latin typeface="PingFang SC"/>
              </a:rPr>
              <a:t>Iterative upgrade based on feedback</a:t>
            </a:r>
            <a:endParaRPr lang="zh-CN" altLang="en-US" sz="4000" dirty="0"/>
          </a:p>
        </p:txBody>
      </p:sp>
      <p:sp>
        <p:nvSpPr>
          <p:cNvPr id="6" name="Shape 3"/>
          <p:cNvSpPr/>
          <p:nvPr/>
        </p:nvSpPr>
        <p:spPr>
          <a:xfrm>
            <a:off x="6097309" y="1093232"/>
            <a:ext cx="1687017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255363" y="11868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CN" b="1" dirty="0"/>
              <a:t>original version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6097308" y="1882154"/>
            <a:ext cx="7650497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6255364" y="19539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zh-CN" altLang="zh-CN" sz="2000" dirty="0">
                <a:latin typeface="Arial" panose="020B0604020202020204" pitchFamily="34" charset="0"/>
                <a:ea typeface="quote-cjk-patch"/>
              </a:rPr>
              <a:t>we only had basic heart rate input</a:t>
            </a:r>
            <a:endParaRPr lang="en-US" altLang="zh-CN" sz="2000" dirty="0"/>
          </a:p>
        </p:txBody>
      </p:sp>
      <p:sp>
        <p:nvSpPr>
          <p:cNvPr id="14" name="Text 11"/>
          <p:cNvSpPr/>
          <p:nvPr/>
        </p:nvSpPr>
        <p:spPr>
          <a:xfrm>
            <a:off x="7114854" y="3243588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097308" y="3298426"/>
            <a:ext cx="1687018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354604" y="43801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229781" y="33729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/>
              <a:t>upgrade version</a:t>
            </a:r>
            <a:endParaRPr lang="zh-CN" altLang="zh-CN" sz="4800" dirty="0">
              <a:latin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5818" y="4840367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6097309" y="3899842"/>
            <a:ext cx="8016256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6354604" y="559194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6272606" y="3968845"/>
            <a:ext cx="7581248" cy="60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We added a social </a:t>
            </a:r>
            <a:r>
              <a:rPr lang="en-US" altLang="zh-CN" dirty="0"/>
              <a:t>function</a:t>
            </a: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 for sharing moods and health progress.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495818" y="6052185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097308" y="6506111"/>
            <a:ext cx="7556421" cy="65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We also solved technical challenges and kept user data safe while building these features.</a:t>
            </a:r>
            <a:endParaRPr lang="zh-CN" altLang="zh-CN" sz="2000" dirty="0">
              <a:latin typeface="Arial" panose="020B0604020202020204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8C1D27E-6AAD-F42D-462F-D3C98E3AD76E}"/>
              </a:ext>
            </a:extLst>
          </p:cNvPr>
          <p:cNvSpPr/>
          <p:nvPr/>
        </p:nvSpPr>
        <p:spPr>
          <a:xfrm>
            <a:off x="6505007" y="2489389"/>
            <a:ext cx="352993" cy="66896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6873B8-5324-857F-E1EA-15590DED7B7B}"/>
              </a:ext>
            </a:extLst>
          </p:cNvPr>
          <p:cNvSpPr txBox="1"/>
          <p:nvPr/>
        </p:nvSpPr>
        <p:spPr>
          <a:xfrm>
            <a:off x="6010435" y="5881904"/>
            <a:ext cx="20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difficulty</a:t>
            </a:r>
            <a:endParaRPr lang="zh-CN" altLang="en-US" sz="2400" dirty="0"/>
          </a:p>
        </p:txBody>
      </p:sp>
      <p:sp>
        <p:nvSpPr>
          <p:cNvPr id="36" name="Shape 18">
            <a:extLst>
              <a:ext uri="{FF2B5EF4-FFF2-40B4-BE49-F238E27FC236}">
                <a16:creationId xmlns:a16="http://schemas.microsoft.com/office/drawing/2014/main" id="{2BBBF458-F267-177C-49CB-3D8646681FB3}"/>
              </a:ext>
            </a:extLst>
          </p:cNvPr>
          <p:cNvSpPr/>
          <p:nvPr/>
        </p:nvSpPr>
        <p:spPr>
          <a:xfrm>
            <a:off x="6090698" y="4468556"/>
            <a:ext cx="8016256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We made input</a:t>
            </a:r>
            <a:r>
              <a:rPr lang="en-US" altLang="zh-CN" dirty="0">
                <a:solidFill>
                  <a:srgbClr val="AE2E19"/>
                </a:solidFill>
                <a:latin typeface="Arial" panose="020B0604020202020204" pitchFamily="34" charset="0"/>
                <a:ea typeface="quote-cjk-patch"/>
              </a:rPr>
              <a:t> </a:t>
            </a: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faster and easier, so it doesn’t disrupt the game.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8" name="Shape 18">
            <a:extLst>
              <a:ext uri="{FF2B5EF4-FFF2-40B4-BE49-F238E27FC236}">
                <a16:creationId xmlns:a16="http://schemas.microsoft.com/office/drawing/2014/main" id="{E7BA87E3-E248-30EF-B884-4A07344A30C3}"/>
              </a:ext>
            </a:extLst>
          </p:cNvPr>
          <p:cNvSpPr/>
          <p:nvPr/>
        </p:nvSpPr>
        <p:spPr>
          <a:xfrm>
            <a:off x="6097309" y="5063609"/>
            <a:ext cx="8016256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We added an AI </a:t>
            </a:r>
            <a:r>
              <a:rPr lang="zh-CN" altLang="zh-CN" dirty="0">
                <a:latin typeface="Arial" panose="020B0604020202020204" pitchFamily="34" charset="0"/>
                <a:ea typeface="quote-cjk-patch"/>
              </a:rPr>
              <a:t>companion</a:t>
            </a: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 to give warm and timely emotional support.</a:t>
            </a:r>
            <a:endParaRPr lang="zh-CN" altLang="zh-CN" sz="4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089C73A-BAB4-9599-48E3-AEA6C151FFC5}"/>
              </a:ext>
            </a:extLst>
          </p:cNvPr>
          <p:cNvSpPr txBox="1"/>
          <p:nvPr/>
        </p:nvSpPr>
        <p:spPr>
          <a:xfrm>
            <a:off x="6798365" y="259111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upgrades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F5CE2B34-3ACC-BAB5-BF56-C34B4F63864C}"/>
              </a:ext>
            </a:extLst>
          </p:cNvPr>
          <p:cNvPicPr>
            <a:picLocks/>
          </p:cNvPicPr>
          <p:nvPr/>
        </p:nvPicPr>
        <p:blipFill>
          <a:blip r:embed="rId3"/>
          <a:srcRect t="7108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75235" y="349919"/>
            <a:ext cx="5092660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altLang="zh-CN" sz="3200" dirty="0">
                <a:solidFill>
                  <a:srgbClr val="7030A0"/>
                </a:solidFill>
              </a:rPr>
              <a:t>From market validation to commercial implementation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64904" y="2388582"/>
            <a:ext cx="15867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9067" y="3622674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-1862126" y="3868419"/>
            <a:ext cx="644080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785306" y="2441602"/>
            <a:ext cx="15867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3759466" y="3622674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319521" y="3899637"/>
            <a:ext cx="644080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39067" y="5237081"/>
            <a:ext cx="15867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513230" y="6510871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-1875045" y="6831597"/>
            <a:ext cx="644080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3785306" y="5292024"/>
            <a:ext cx="15867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3733631" y="6510870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1358276" y="6810851"/>
            <a:ext cx="644080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793790" y="715732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6EC1FF-C652-8AD0-8E14-FCDAB78EAADB}"/>
              </a:ext>
            </a:extLst>
          </p:cNvPr>
          <p:cNvSpPr txBox="1"/>
          <p:nvPr/>
        </p:nvSpPr>
        <p:spPr>
          <a:xfrm>
            <a:off x="7315200" y="3980691"/>
            <a:ext cx="6656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🆓 </a:t>
            </a:r>
            <a:r>
              <a:rPr lang="en-US" altLang="zh-CN" dirty="0"/>
              <a:t>Free features: </a:t>
            </a:r>
          </a:p>
          <a:p>
            <a:r>
              <a:rPr lang="en-US" altLang="zh-CN" dirty="0"/>
              <a:t>Heart rate monitoring, basic AI chat healing, forum interaction</a:t>
            </a: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💎 </a:t>
            </a: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paid mode</a:t>
            </a:r>
            <a:r>
              <a:rPr lang="en-US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l</a:t>
            </a:r>
            <a:r>
              <a:rPr lang="en-US" altLang="zh-CN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personalized health plans </a:t>
            </a:r>
            <a:endParaRPr lang="en-US" altLang="zh-CN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smarter AI support </a:t>
            </a:r>
            <a:endParaRPr lang="en-US" altLang="zh-CN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multi-device health reports.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202598-8DAD-6D33-D821-78DCA6C1C47E}"/>
              </a:ext>
            </a:extLst>
          </p:cNvPr>
          <p:cNvPicPr>
            <a:picLocks/>
          </p:cNvPicPr>
          <p:nvPr/>
        </p:nvPicPr>
        <p:blipFill>
          <a:blip r:embed="rId3"/>
          <a:srcRect t="27377" b="25949"/>
          <a:stretch>
            <a:fillRect/>
          </a:stretch>
        </p:blipFill>
        <p:spPr>
          <a:xfrm>
            <a:off x="7460685" y="1028731"/>
            <a:ext cx="3727984" cy="26099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12C044D-C1ED-EBCB-A924-E74EFABAECDB}"/>
              </a:ext>
            </a:extLst>
          </p:cNvPr>
          <p:cNvSpPr txBox="1"/>
          <p:nvPr/>
        </p:nvSpPr>
        <p:spPr>
          <a:xfrm>
            <a:off x="513230" y="1392271"/>
            <a:ext cx="6413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Pre-promote the product plan and create videos/web pages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AA6148-9B27-F40B-CAA5-463DDFAC3A92}"/>
              </a:ext>
            </a:extLst>
          </p:cNvPr>
          <p:cNvSpPr txBox="1"/>
          <p:nvPr/>
        </p:nvSpPr>
        <p:spPr>
          <a:xfrm>
            <a:off x="1851391" y="2307018"/>
            <a:ext cx="295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Observe the market response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770ED747-DA09-7AD9-C56D-D5ED7DCA9F6A}"/>
              </a:ext>
            </a:extLst>
          </p:cNvPr>
          <p:cNvSpPr/>
          <p:nvPr/>
        </p:nvSpPr>
        <p:spPr>
          <a:xfrm>
            <a:off x="1403819" y="1910147"/>
            <a:ext cx="447571" cy="1029858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Shape 18">
            <a:extLst>
              <a:ext uri="{FF2B5EF4-FFF2-40B4-BE49-F238E27FC236}">
                <a16:creationId xmlns:a16="http://schemas.microsoft.com/office/drawing/2014/main" id="{83033B4E-C386-7CA0-CC00-7A9E42D152DB}"/>
              </a:ext>
            </a:extLst>
          </p:cNvPr>
          <p:cNvSpPr/>
          <p:nvPr/>
        </p:nvSpPr>
        <p:spPr>
          <a:xfrm>
            <a:off x="590611" y="3120643"/>
            <a:ext cx="4427471" cy="150422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126 website visits,</a:t>
            </a:r>
            <a:endParaRPr lang="en-US" altLang="zh-CN" sz="2000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 87 video plays, </a:t>
            </a:r>
            <a:endParaRPr lang="en-US" altLang="zh-CN" sz="2000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14</a:t>
            </a:r>
            <a:r>
              <a:rPr lang="zh-CN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 survey responses, </a:t>
            </a:r>
            <a:endParaRPr lang="en-US" altLang="zh-CN" sz="2000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0F1115"/>
                </a:solidFill>
                <a:latin typeface="Arial" panose="020B0604020202020204" pitchFamily="34" charset="0"/>
                <a:ea typeface="quote-cjk-patch"/>
              </a:rPr>
              <a:t>21 user registrations</a:t>
            </a:r>
            <a:endParaRPr lang="en-US" altLang="zh-CN" sz="2000" dirty="0">
              <a:solidFill>
                <a:srgbClr val="0F1115"/>
              </a:solidFill>
              <a:latin typeface="Arial" panose="020B0604020202020204" pitchFamily="34" charset="0"/>
              <a:ea typeface="quote-cjk-patch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E40094C0-6405-ABAC-FDAB-58E3834F9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1" y="5777918"/>
            <a:ext cx="57514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Arial" panose="020B0604020202020204" pitchFamily="34" charset="0"/>
              <a:ea typeface="quote-cjk-patch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this is exactly the health tool they need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CC1F4E47-52BF-F7F8-CF5A-426615CB7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1" y="5629375"/>
            <a:ext cx="54239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Many players in WeChat groups said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330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altLang="zh-CN" sz="3200" b="1" dirty="0">
                <a:solidFill>
                  <a:srgbClr val="7030A0"/>
                </a:solidFill>
              </a:rPr>
              <a:t>Summary and Future Outlook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561688"/>
            <a:ext cx="7634593" cy="642998"/>
          </a:xfrm>
          <a:prstGeom prst="roundRect">
            <a:avLst>
              <a:gd name="adj" fmla="val 56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918481" y="3479601"/>
            <a:ext cx="54793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52500" y="2346763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60120" y="29566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29532" y="3590216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10020" y="3800719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altLang="zh-CN" sz="2400" b="1" dirty="0">
                <a:solidFill>
                  <a:srgbClr val="7030A0"/>
                </a:solidFill>
              </a:rPr>
              <a:t>future plan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30134"/>
            <a:ext cx="158710" cy="15871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32297" y="4605313"/>
            <a:ext cx="369879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793790" y="512016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02694" y="5223271"/>
            <a:ext cx="3245789" cy="528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endParaRPr lang="en-US" altLang="zh-CN" sz="12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9015" y="4328081"/>
            <a:ext cx="158710" cy="15871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4611086" y="4619486"/>
            <a:ext cx="3698915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4651295" y="5120164"/>
            <a:ext cx="3524965" cy="717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altLang="zh-CN" sz="1400" dirty="0"/>
              <a:t>Upgrade the AI model to provide more accurate </a:t>
            </a:r>
          </a:p>
          <a:p>
            <a:pPr>
              <a:lnSpc>
                <a:spcPts val="1950"/>
              </a:lnSpc>
            </a:pPr>
            <a:r>
              <a:rPr lang="en-US" altLang="zh-CN" sz="1400" dirty="0"/>
              <a:t>emotion recognition and personalized support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4651296" y="5463421"/>
            <a:ext cx="36989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866771"/>
            <a:ext cx="158710" cy="15871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786168" y="6135242"/>
            <a:ext cx="755642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5"/>
          <p:cNvSpPr/>
          <p:nvPr/>
        </p:nvSpPr>
        <p:spPr>
          <a:xfrm>
            <a:off x="793790" y="636710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702694" y="6769059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altLang="zh-CN" sz="1400" dirty="0"/>
              <a:t>Develop the floating window function to fully integrate health monitoring into the game interface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793790" y="7262098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。</a:t>
            </a:r>
            <a:endParaRPr lang="en-US" sz="1250" dirty="0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BEDAA02-B155-5B66-5061-1B8AF514A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2582824"/>
            <a:ext cx="72354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to help players stay healthy while enjoying games.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5D89887-12A5-E2F5-6344-D5C7D089A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32" y="1734026"/>
            <a:ext cx="4039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quote-cjk-patch"/>
              </a:rPr>
              <a:t>goal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F8F1E1B-0EEF-0850-CA86-C829C514D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67" y="4701426"/>
            <a:ext cx="33236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automatic heart rate tracking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5D6151BC-994F-39BB-E9E8-8A833553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379" y="4677906"/>
            <a:ext cx="21468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smarter AI support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059AF4D4-F146-37EA-87F4-68662E19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5" y="6256698"/>
            <a:ext cx="24673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in-game overlay mode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2BF8573C-FA26-3963-DF73-873721C8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90" y="7409855"/>
            <a:ext cx="80981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We want PsyShield to be not just a tool, but a long-term health partner for every player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.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503B74-B8D4-76AB-7DDC-EB9A877E1AAE}"/>
              </a:ext>
            </a:extLst>
          </p:cNvPr>
          <p:cNvSpPr txBox="1"/>
          <p:nvPr/>
        </p:nvSpPr>
        <p:spPr>
          <a:xfrm>
            <a:off x="663767" y="5161306"/>
            <a:ext cx="352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With smart wear deep integration to realize no perceived health monitoring equipment</a:t>
            </a:r>
            <a:endParaRPr lang="zh-CN" alt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784</Words>
  <Application>Microsoft Office PowerPoint</Application>
  <PresentationFormat>自定义</PresentationFormat>
  <Paragraphs>149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Outfit Extra Bold</vt:lpstr>
      <vt:lpstr>Outfit Light</vt:lpstr>
      <vt:lpstr>PingFang SC</vt:lpstr>
      <vt:lpstr>Arimo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wu</dc:creator>
  <cp:lastModifiedBy>伍 德</cp:lastModifiedBy>
  <cp:revision>9</cp:revision>
  <dcterms:created xsi:type="dcterms:W3CDTF">2025-11-19T12:27:00Z</dcterms:created>
  <dcterms:modified xsi:type="dcterms:W3CDTF">2025-11-22T20:17:26Z</dcterms:modified>
</cp:coreProperties>
</file>